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7.xml"/><Relationship Id="rId22" Type="http://schemas.openxmlformats.org/officeDocument/2006/relationships/font" Target="fonts/Nunito-bold.fntdata"/><Relationship Id="rId10" Type="http://schemas.openxmlformats.org/officeDocument/2006/relationships/slide" Target="slides/slide6.xml"/><Relationship Id="rId21" Type="http://schemas.openxmlformats.org/officeDocument/2006/relationships/font" Target="fonts/Nunito-regular.fntdata"/><Relationship Id="rId13" Type="http://schemas.openxmlformats.org/officeDocument/2006/relationships/slide" Target="slides/slide9.xml"/><Relationship Id="rId24" Type="http://schemas.openxmlformats.org/officeDocument/2006/relationships/font" Target="fonts/Nunito-boldItalic.fntdata"/><Relationship Id="rId12" Type="http://schemas.openxmlformats.org/officeDocument/2006/relationships/slide" Target="slides/slide8.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SemiBold-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SemiBold-italic.fntdata"/><Relationship Id="rId6" Type="http://schemas.openxmlformats.org/officeDocument/2006/relationships/slide" Target="slides/slide2.xml"/><Relationship Id="rId18" Type="http://schemas.openxmlformats.org/officeDocument/2006/relationships/font" Target="fonts/NunitoSemiBold-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0f2678d32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0f2678d32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70f2678d32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0f2678d32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0f2678d32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0f2678d32_0_1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0f2678d3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70f2678d3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0f2678d3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0f2678d3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70f2678d3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0f2678d32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0f2678d32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0f2678d32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0f2678d32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360"/>
              </a:spcBef>
              <a:spcAft>
                <a:spcPts val="0"/>
              </a:spcAft>
              <a:buSzPts val="1400"/>
              <a:buChar char="●"/>
            </a:pPr>
            <a:r>
              <a:rPr lang="en-US"/>
              <a:t>Google Forms don’t work offline</a:t>
            </a:r>
            <a:endParaRPr/>
          </a:p>
          <a:p>
            <a:pPr indent="-317500" lvl="0" marL="457200" rtl="0" algn="l">
              <a:spcBef>
                <a:spcPts val="0"/>
              </a:spcBef>
              <a:spcAft>
                <a:spcPts val="0"/>
              </a:spcAft>
              <a:buSzPts val="1400"/>
              <a:buChar char="●"/>
            </a:pPr>
            <a:r>
              <a:rPr lang="en-US"/>
              <a:t>No requirement to deploy to Odoo or KOKO core</a:t>
            </a:r>
            <a:endParaRPr/>
          </a:p>
        </p:txBody>
      </p:sp>
      <p:sp>
        <p:nvSpPr>
          <p:cNvPr id="208" name="Google Shape;208;g70f2678d3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0f2678d32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0f2678d32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70f2678d32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0f2678d32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70f2678d32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2.jpg"/><Relationship Id="rId5" Type="http://schemas.openxmlformats.org/officeDocument/2006/relationships/image" Target="../media/image24.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document/d/1TYvNbu-RFfrU_kiKSkmNIdTtgxXB79akdUUunkjo674/edit" TargetMode="External"/><Relationship Id="rId4" Type="http://schemas.openxmlformats.org/officeDocument/2006/relationships/hyperlink" Target="https://drive.google.com/open?id=1-qy1zdD7-i0PvBvbi0QX8Jz_nsuHW5l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UG Tech Approach</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Refilling without a KP (Bottling)</a:t>
            </a:r>
            <a:endParaRPr/>
          </a:p>
        </p:txBody>
      </p:sp>
      <p:sp>
        <p:nvSpPr>
          <p:cNvPr id="247" name="Google Shape;247;p28"/>
          <p:cNvSpPr txBox="1"/>
          <p:nvPr>
            <p:ph idx="1" type="subTitle"/>
          </p:nvPr>
        </p:nvSpPr>
        <p:spPr>
          <a:xfrm>
            <a:off x="6254300" y="1215550"/>
            <a:ext cx="5478900" cy="504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Store bulk fuel in an IBC</a:t>
            </a:r>
            <a:endParaRPr sz="2400"/>
          </a:p>
          <a:p>
            <a:pPr indent="0" lvl="0" marL="0" rtl="0" algn="l">
              <a:spcBef>
                <a:spcPts val="1000"/>
              </a:spcBef>
              <a:spcAft>
                <a:spcPts val="0"/>
              </a:spcAft>
              <a:buNone/>
            </a:pPr>
            <a:r>
              <a:rPr lang="en-US" sz="2400"/>
              <a:t>Have a pump based rig that can refill a canister</a:t>
            </a:r>
            <a:endParaRPr sz="2400"/>
          </a:p>
          <a:p>
            <a:pPr indent="0" lvl="0" marL="0" rtl="0" algn="l">
              <a:spcBef>
                <a:spcPts val="1000"/>
              </a:spcBef>
              <a:spcAft>
                <a:spcPts val="0"/>
              </a:spcAft>
              <a:buNone/>
            </a:pPr>
            <a:r>
              <a:rPr lang="en-US" sz="2400"/>
              <a:t>Have a gravity fed system that can work as a redundant  channel for refilling</a:t>
            </a:r>
            <a:endParaRPr sz="2400"/>
          </a:p>
          <a:p>
            <a:pPr indent="0" lvl="0" marL="0" rtl="0" algn="l">
              <a:spcBef>
                <a:spcPts val="1000"/>
              </a:spcBef>
              <a:spcAft>
                <a:spcPts val="0"/>
              </a:spcAft>
              <a:buNone/>
            </a:pPr>
            <a:r>
              <a:rPr lang="en-US" sz="2400">
                <a:highlight>
                  <a:srgbClr val="FFFF00"/>
                </a:highlight>
              </a:rPr>
              <a:t>Main issue is how to ensure high precision of fuel sold. (This isn’t a requirement?</a:t>
            </a:r>
            <a:r>
              <a:rPr lang="en-US" sz="2400"/>
              <a:t>)</a:t>
            </a:r>
            <a:endParaRPr sz="2400"/>
          </a:p>
          <a:p>
            <a:pPr indent="0" lvl="0" marL="0" rtl="0" algn="l">
              <a:spcBef>
                <a:spcPts val="1000"/>
              </a:spcBef>
              <a:spcAft>
                <a:spcPts val="0"/>
              </a:spcAft>
              <a:buNone/>
            </a:pPr>
            <a:r>
              <a:t/>
            </a:r>
            <a:endParaRPr sz="2400"/>
          </a:p>
        </p:txBody>
      </p:sp>
      <p:sp>
        <p:nvSpPr>
          <p:cNvPr id="248" name="Google Shape;24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249" name="Google Shape;249;p28"/>
          <p:cNvCxnSpPr>
            <a:endCxn id="250" idx="0"/>
          </p:cNvCxnSpPr>
          <p:nvPr/>
        </p:nvCxnSpPr>
        <p:spPr>
          <a:xfrm>
            <a:off x="1249850" y="2330050"/>
            <a:ext cx="0" cy="2358300"/>
          </a:xfrm>
          <a:prstGeom prst="straightConnector1">
            <a:avLst/>
          </a:prstGeom>
          <a:noFill/>
          <a:ln cap="flat" cmpd="sng" w="28575">
            <a:solidFill>
              <a:srgbClr val="D2A8D4"/>
            </a:solidFill>
            <a:prstDash val="solid"/>
            <a:round/>
            <a:headEnd len="med" w="med" type="none"/>
            <a:tailEnd len="med" w="med" type="none"/>
          </a:ln>
        </p:spPr>
      </p:cxnSp>
      <p:cxnSp>
        <p:nvCxnSpPr>
          <p:cNvPr id="251" name="Google Shape;251;p28"/>
          <p:cNvCxnSpPr>
            <a:stCxn id="252" idx="3"/>
            <a:endCxn id="253" idx="0"/>
          </p:cNvCxnSpPr>
          <p:nvPr/>
        </p:nvCxnSpPr>
        <p:spPr>
          <a:xfrm flipH="1" rot="-5400000">
            <a:off x="1721550" y="2669625"/>
            <a:ext cx="1481100" cy="1632000"/>
          </a:xfrm>
          <a:prstGeom prst="bentConnector3">
            <a:avLst>
              <a:gd fmla="val 19047" name="adj1"/>
            </a:avLst>
          </a:prstGeom>
          <a:noFill/>
          <a:ln cap="flat" cmpd="sng" w="28575">
            <a:solidFill>
              <a:srgbClr val="D2A8D4"/>
            </a:solidFill>
            <a:prstDash val="solid"/>
            <a:round/>
            <a:headEnd len="med" w="med" type="none"/>
            <a:tailEnd len="med" w="med" type="none"/>
          </a:ln>
        </p:spPr>
      </p:cxnSp>
      <p:sp>
        <p:nvSpPr>
          <p:cNvPr id="254" name="Google Shape;254;p28"/>
          <p:cNvSpPr/>
          <p:nvPr/>
        </p:nvSpPr>
        <p:spPr>
          <a:xfrm>
            <a:off x="1036400" y="4846320"/>
            <a:ext cx="426900" cy="933900"/>
          </a:xfrm>
          <a:prstGeom prst="snip2SameRect">
            <a:avLst>
              <a:gd fmla="val 16667" name="adj1"/>
              <a:gd fmla="val 0" name="adj2"/>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8"/>
          <p:cNvSpPr/>
          <p:nvPr/>
        </p:nvSpPr>
        <p:spPr>
          <a:xfrm>
            <a:off x="3064550" y="4846320"/>
            <a:ext cx="426900" cy="933900"/>
          </a:xfrm>
          <a:prstGeom prst="snip2SameRect">
            <a:avLst>
              <a:gd fmla="val 16667" name="adj1"/>
              <a:gd fmla="val 0" name="adj2"/>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8"/>
          <p:cNvSpPr/>
          <p:nvPr/>
        </p:nvSpPr>
        <p:spPr>
          <a:xfrm>
            <a:off x="3188450" y="4688350"/>
            <a:ext cx="179100" cy="141600"/>
          </a:xfrm>
          <a:prstGeom prst="roundRect">
            <a:avLst>
              <a:gd fmla="val 16667" name="adj"/>
            </a:avLst>
          </a:prstGeom>
          <a:gradFill>
            <a:gsLst>
              <a:gs pos="0">
                <a:srgbClr val="BFBFBF"/>
              </a:gs>
              <a:gs pos="100000">
                <a:srgbClr val="737373"/>
              </a:gs>
            </a:gsLst>
            <a:lin ang="5400012" scaled="0"/>
          </a:gra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8"/>
          <p:cNvSpPr/>
          <p:nvPr/>
        </p:nvSpPr>
        <p:spPr>
          <a:xfrm>
            <a:off x="3064550" y="4226250"/>
            <a:ext cx="426900" cy="14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8"/>
          <p:cNvCxnSpPr>
            <a:stCxn id="253" idx="2"/>
            <a:endCxn id="256" idx="0"/>
          </p:cNvCxnSpPr>
          <p:nvPr/>
        </p:nvCxnSpPr>
        <p:spPr>
          <a:xfrm>
            <a:off x="3278000" y="4367850"/>
            <a:ext cx="0" cy="320400"/>
          </a:xfrm>
          <a:prstGeom prst="straightConnector1">
            <a:avLst/>
          </a:prstGeom>
          <a:noFill/>
          <a:ln cap="flat" cmpd="sng" w="28575">
            <a:solidFill>
              <a:srgbClr val="D2A8D4"/>
            </a:solidFill>
            <a:prstDash val="solid"/>
            <a:round/>
            <a:headEnd len="med" w="med" type="none"/>
            <a:tailEnd len="med" w="med" type="none"/>
          </a:ln>
        </p:spPr>
      </p:cxnSp>
      <p:sp>
        <p:nvSpPr>
          <p:cNvPr id="250" name="Google Shape;250;p28"/>
          <p:cNvSpPr/>
          <p:nvPr/>
        </p:nvSpPr>
        <p:spPr>
          <a:xfrm>
            <a:off x="1160300" y="4688350"/>
            <a:ext cx="179100" cy="141600"/>
          </a:xfrm>
          <a:prstGeom prst="roundRect">
            <a:avLst>
              <a:gd fmla="val 16667" name="adj"/>
            </a:avLst>
          </a:prstGeom>
          <a:gradFill>
            <a:gsLst>
              <a:gs pos="0">
                <a:srgbClr val="BFBFBF"/>
              </a:gs>
              <a:gs pos="100000">
                <a:srgbClr val="737373"/>
              </a:gs>
            </a:gsLst>
            <a:lin ang="5400012" scaled="0"/>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p:nvPr/>
        </p:nvSpPr>
        <p:spPr>
          <a:xfrm>
            <a:off x="3650675" y="1533500"/>
            <a:ext cx="1603800" cy="457200"/>
          </a:xfrm>
          <a:prstGeom prst="wedgeRectCallout">
            <a:avLst>
              <a:gd fmla="val -104112" name="adj1"/>
              <a:gd fmla="val 4905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Bulk storage in IBC</a:t>
            </a:r>
            <a:endParaRPr sz="1000">
              <a:latin typeface="Nunito"/>
              <a:ea typeface="Nunito"/>
              <a:cs typeface="Nunito"/>
              <a:sym typeface="Nunito"/>
            </a:endParaRPr>
          </a:p>
        </p:txBody>
      </p:sp>
      <p:sp>
        <p:nvSpPr>
          <p:cNvPr id="259" name="Google Shape;259;p28"/>
          <p:cNvSpPr/>
          <p:nvPr/>
        </p:nvSpPr>
        <p:spPr>
          <a:xfrm>
            <a:off x="4396313" y="4146450"/>
            <a:ext cx="953100" cy="700800"/>
          </a:xfrm>
          <a:prstGeom prst="wedgeRectCallout">
            <a:avLst>
              <a:gd fmla="val -80801" name="adj1"/>
              <a:gd fmla="val 371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Pump based canister refill system</a:t>
            </a:r>
            <a:endParaRPr sz="1000">
              <a:latin typeface="Nunito"/>
              <a:ea typeface="Nunito"/>
              <a:cs typeface="Nunito"/>
              <a:sym typeface="Nunito"/>
            </a:endParaRPr>
          </a:p>
        </p:txBody>
      </p:sp>
      <p:sp>
        <p:nvSpPr>
          <p:cNvPr id="260" name="Google Shape;260;p28"/>
          <p:cNvSpPr/>
          <p:nvPr/>
        </p:nvSpPr>
        <p:spPr>
          <a:xfrm>
            <a:off x="3735575" y="3901250"/>
            <a:ext cx="250500" cy="1896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8"/>
          <p:cNvSpPr/>
          <p:nvPr/>
        </p:nvSpPr>
        <p:spPr>
          <a:xfrm>
            <a:off x="47175" y="2919150"/>
            <a:ext cx="801900" cy="1227300"/>
          </a:xfrm>
          <a:prstGeom prst="wedgeRectCallout">
            <a:avLst>
              <a:gd fmla="val 69987" name="adj1"/>
              <a:gd fmla="val 892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Gravity Based redundant refill system</a:t>
            </a:r>
            <a:endParaRPr sz="1000">
              <a:latin typeface="Nunito"/>
              <a:ea typeface="Nunito"/>
              <a:cs typeface="Nunito"/>
              <a:sym typeface="Nunito"/>
            </a:endParaRPr>
          </a:p>
        </p:txBody>
      </p:sp>
      <p:sp>
        <p:nvSpPr>
          <p:cNvPr id="252" name="Google Shape;252;p28"/>
          <p:cNvSpPr/>
          <p:nvPr/>
        </p:nvSpPr>
        <p:spPr>
          <a:xfrm>
            <a:off x="556550" y="1386675"/>
            <a:ext cx="2179100" cy="1358400"/>
          </a:xfrm>
          <a:prstGeom prst="flowChartMagneticDisk">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cxnSp>
        <p:nvCxnSpPr>
          <p:cNvPr id="267" name="Google Shape;267;p29"/>
          <p:cNvCxnSpPr/>
          <p:nvPr/>
        </p:nvCxnSpPr>
        <p:spPr>
          <a:xfrm>
            <a:off x="3645975" y="5623650"/>
            <a:ext cx="46920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9"/>
          <p:cNvCxnSpPr>
            <a:endCxn id="269" idx="0"/>
          </p:cNvCxnSpPr>
          <p:nvPr/>
        </p:nvCxnSpPr>
        <p:spPr>
          <a:xfrm>
            <a:off x="1249850" y="2348950"/>
            <a:ext cx="0" cy="2339400"/>
          </a:xfrm>
          <a:prstGeom prst="straightConnector1">
            <a:avLst/>
          </a:prstGeom>
          <a:noFill/>
          <a:ln cap="flat" cmpd="sng" w="28575">
            <a:solidFill>
              <a:srgbClr val="D2A8D4"/>
            </a:solidFill>
            <a:prstDash val="solid"/>
            <a:round/>
            <a:headEnd len="med" w="med" type="none"/>
            <a:tailEnd len="med" w="med" type="none"/>
          </a:ln>
        </p:spPr>
      </p:cxnSp>
      <p:sp>
        <p:nvSpPr>
          <p:cNvPr id="270" name="Google Shape;27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Refilling with a KP (Bottling)</a:t>
            </a:r>
            <a:endParaRPr/>
          </a:p>
        </p:txBody>
      </p:sp>
      <p:sp>
        <p:nvSpPr>
          <p:cNvPr id="271" name="Google Shape;271;p29"/>
          <p:cNvSpPr txBox="1"/>
          <p:nvPr>
            <p:ph idx="1" type="subTitle"/>
          </p:nvPr>
        </p:nvSpPr>
        <p:spPr>
          <a:xfrm>
            <a:off x="6254300" y="1215550"/>
            <a:ext cx="5478900" cy="504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solidFill>
                  <a:srgbClr val="999999"/>
                </a:solidFill>
              </a:rPr>
              <a:t>Store bulk fuel in an IBC</a:t>
            </a:r>
            <a:endParaRPr sz="2400">
              <a:solidFill>
                <a:srgbClr val="999999"/>
              </a:solidFill>
            </a:endParaRPr>
          </a:p>
          <a:p>
            <a:pPr indent="0" lvl="0" marL="0" rtl="0" algn="l">
              <a:spcBef>
                <a:spcPts val="1000"/>
              </a:spcBef>
              <a:spcAft>
                <a:spcPts val="0"/>
              </a:spcAft>
              <a:buNone/>
            </a:pPr>
            <a:r>
              <a:rPr lang="en-US" sz="2400">
                <a:solidFill>
                  <a:srgbClr val="999999"/>
                </a:solidFill>
              </a:rPr>
              <a:t>Use a KP to refill canisters</a:t>
            </a:r>
            <a:endParaRPr sz="2400">
              <a:solidFill>
                <a:srgbClr val="999999"/>
              </a:solidFill>
            </a:endParaRPr>
          </a:p>
          <a:p>
            <a:pPr indent="0" lvl="0" marL="0" rtl="0" algn="l">
              <a:spcBef>
                <a:spcPts val="1000"/>
              </a:spcBef>
              <a:spcAft>
                <a:spcPts val="0"/>
              </a:spcAft>
              <a:buNone/>
            </a:pPr>
            <a:r>
              <a:rPr lang="en-US" sz="2400">
                <a:solidFill>
                  <a:srgbClr val="999999"/>
                </a:solidFill>
              </a:rPr>
              <a:t>Have a gravity fed system that can work as a redundant  channel for refilling</a:t>
            </a:r>
            <a:endParaRPr sz="2400">
              <a:solidFill>
                <a:srgbClr val="999999"/>
              </a:solidFill>
            </a:endParaRPr>
          </a:p>
          <a:p>
            <a:pPr indent="0" lvl="0" marL="0" rtl="0" algn="l">
              <a:spcBef>
                <a:spcPts val="1000"/>
              </a:spcBef>
              <a:spcAft>
                <a:spcPts val="0"/>
              </a:spcAft>
              <a:buNone/>
            </a:pPr>
            <a:r>
              <a:rPr lang="en-US" sz="2400">
                <a:solidFill>
                  <a:srgbClr val="999999"/>
                </a:solidFill>
                <a:highlight>
                  <a:srgbClr val="FFF2CC"/>
                </a:highlight>
              </a:rPr>
              <a:t>Main issue is how to ensure uptime of the KP, we would need a </a:t>
            </a:r>
            <a:r>
              <a:rPr lang="en-US" sz="2400">
                <a:solidFill>
                  <a:srgbClr val="999999"/>
                </a:solidFill>
                <a:highlight>
                  <a:srgbClr val="FFF2CC"/>
                </a:highlight>
              </a:rPr>
              <a:t>backup</a:t>
            </a:r>
            <a:r>
              <a:rPr lang="en-US" sz="2400">
                <a:solidFill>
                  <a:srgbClr val="999999"/>
                </a:solidFill>
                <a:highlight>
                  <a:srgbClr val="FFF2CC"/>
                </a:highlight>
              </a:rPr>
              <a:t> channel anyway. Not worth the effort to bring it along and maintain it.</a:t>
            </a:r>
            <a:endParaRPr sz="2400">
              <a:solidFill>
                <a:srgbClr val="999999"/>
              </a:solidFill>
              <a:highlight>
                <a:srgbClr val="FFF2CC"/>
              </a:highlight>
            </a:endParaRPr>
          </a:p>
          <a:p>
            <a:pPr indent="0" lvl="0" marL="0" rtl="0" algn="l">
              <a:spcBef>
                <a:spcPts val="1000"/>
              </a:spcBef>
              <a:spcAft>
                <a:spcPts val="0"/>
              </a:spcAft>
              <a:buNone/>
            </a:pPr>
            <a:r>
              <a:t/>
            </a:r>
            <a:endParaRPr sz="2400"/>
          </a:p>
        </p:txBody>
      </p:sp>
      <p:sp>
        <p:nvSpPr>
          <p:cNvPr id="272" name="Google Shape;27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3" name="Google Shape;273;p29"/>
          <p:cNvSpPr/>
          <p:nvPr/>
        </p:nvSpPr>
        <p:spPr>
          <a:xfrm>
            <a:off x="556550" y="1386675"/>
            <a:ext cx="2179100" cy="1358400"/>
          </a:xfrm>
          <a:prstGeom prst="flowChartMagneticDisk">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1036400" y="4842575"/>
            <a:ext cx="426900" cy="933900"/>
          </a:xfrm>
          <a:prstGeom prst="snip2SameRect">
            <a:avLst>
              <a:gd fmla="val 16667" name="adj1"/>
              <a:gd fmla="val 0" name="adj2"/>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rot="10800000">
            <a:off x="3814625" y="4512725"/>
            <a:ext cx="426900" cy="933900"/>
          </a:xfrm>
          <a:prstGeom prst="snip2SameRect">
            <a:avLst>
              <a:gd fmla="val 16667" name="adj1"/>
              <a:gd fmla="val 0" name="adj2"/>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1160300" y="4688350"/>
            <a:ext cx="179100" cy="141600"/>
          </a:xfrm>
          <a:prstGeom prst="roundRect">
            <a:avLst>
              <a:gd fmla="val 16667" name="adj"/>
            </a:avLst>
          </a:prstGeom>
          <a:gradFill>
            <a:gsLst>
              <a:gs pos="0">
                <a:srgbClr val="BFBFBF"/>
              </a:gs>
              <a:gs pos="100000">
                <a:srgbClr val="737373"/>
              </a:gs>
            </a:gsLst>
            <a:lin ang="5400012" scaled="0"/>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3650675" y="1533500"/>
            <a:ext cx="1603800" cy="457200"/>
          </a:xfrm>
          <a:prstGeom prst="wedgeRectCallout">
            <a:avLst>
              <a:gd fmla="val -104112" name="adj1"/>
              <a:gd fmla="val 4905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99999"/>
                </a:solidFill>
                <a:latin typeface="Nunito"/>
                <a:ea typeface="Nunito"/>
                <a:cs typeface="Nunito"/>
                <a:sym typeface="Nunito"/>
              </a:rPr>
              <a:t>Bulk storage in IBC</a:t>
            </a:r>
            <a:endParaRPr sz="1000">
              <a:solidFill>
                <a:srgbClr val="999999"/>
              </a:solidFill>
              <a:latin typeface="Nunito"/>
              <a:ea typeface="Nunito"/>
              <a:cs typeface="Nunito"/>
              <a:sym typeface="Nunito"/>
            </a:endParaRPr>
          </a:p>
        </p:txBody>
      </p:sp>
      <p:sp>
        <p:nvSpPr>
          <p:cNvPr id="277" name="Google Shape;277;p29"/>
          <p:cNvSpPr/>
          <p:nvPr/>
        </p:nvSpPr>
        <p:spPr>
          <a:xfrm>
            <a:off x="47175" y="2919150"/>
            <a:ext cx="801900" cy="1227300"/>
          </a:xfrm>
          <a:prstGeom prst="wedgeRectCallout">
            <a:avLst>
              <a:gd fmla="val 69987" name="adj1"/>
              <a:gd fmla="val 8920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99999"/>
                </a:solidFill>
                <a:latin typeface="Nunito"/>
                <a:ea typeface="Nunito"/>
                <a:cs typeface="Nunito"/>
                <a:sym typeface="Nunito"/>
              </a:rPr>
              <a:t>Gravity Based redundant refill system</a:t>
            </a:r>
            <a:endParaRPr sz="1000">
              <a:solidFill>
                <a:srgbClr val="999999"/>
              </a:solidFill>
              <a:latin typeface="Nunito"/>
              <a:ea typeface="Nunito"/>
              <a:cs typeface="Nunito"/>
              <a:sym typeface="Nunito"/>
            </a:endParaRPr>
          </a:p>
        </p:txBody>
      </p:sp>
      <p:cxnSp>
        <p:nvCxnSpPr>
          <p:cNvPr id="278" name="Google Shape;278;p29"/>
          <p:cNvCxnSpPr>
            <a:stCxn id="273" idx="3"/>
            <a:endCxn id="279" idx="0"/>
          </p:cNvCxnSpPr>
          <p:nvPr/>
        </p:nvCxnSpPr>
        <p:spPr>
          <a:xfrm flipH="1" rot="-5400000">
            <a:off x="2245050" y="2146125"/>
            <a:ext cx="528300" cy="1726200"/>
          </a:xfrm>
          <a:prstGeom prst="bentConnector3">
            <a:avLst>
              <a:gd fmla="val 49998" name="adj1"/>
            </a:avLst>
          </a:prstGeom>
          <a:noFill/>
          <a:ln cap="flat" cmpd="sng" w="28575">
            <a:solidFill>
              <a:srgbClr val="D2A8D4"/>
            </a:solidFill>
            <a:prstDash val="solid"/>
            <a:round/>
            <a:headEnd len="med" w="med" type="none"/>
            <a:tailEnd len="med" w="med" type="none"/>
          </a:ln>
        </p:spPr>
      </p:cxnSp>
      <p:sp>
        <p:nvSpPr>
          <p:cNvPr id="279" name="Google Shape;279;p29"/>
          <p:cNvSpPr/>
          <p:nvPr/>
        </p:nvSpPr>
        <p:spPr>
          <a:xfrm>
            <a:off x="2999775" y="3273350"/>
            <a:ext cx="745200" cy="30309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9"/>
          <p:cNvSpPr/>
          <p:nvPr/>
        </p:nvSpPr>
        <p:spPr>
          <a:xfrm>
            <a:off x="4197725" y="3063025"/>
            <a:ext cx="1169700" cy="377400"/>
          </a:xfrm>
          <a:prstGeom prst="wedgeRectCallout">
            <a:avLst>
              <a:gd fmla="val -65876" name="adj1"/>
              <a:gd fmla="val 28881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999999"/>
                </a:solidFill>
                <a:latin typeface="Nunito"/>
                <a:ea typeface="Nunito"/>
                <a:cs typeface="Nunito"/>
                <a:sym typeface="Nunito"/>
              </a:rPr>
              <a:t>Canister refills via KP</a:t>
            </a:r>
            <a:endParaRPr sz="1000">
              <a:solidFill>
                <a:srgbClr val="999999"/>
              </a:solidFill>
              <a:latin typeface="Nunito"/>
              <a:ea typeface="Nunito"/>
              <a:cs typeface="Nunito"/>
              <a:sym typeface="Nunito"/>
            </a:endParaRPr>
          </a:p>
        </p:txBody>
      </p:sp>
      <p:sp>
        <p:nvSpPr>
          <p:cNvPr id="281" name="Google Shape;281;p29"/>
          <p:cNvSpPr/>
          <p:nvPr/>
        </p:nvSpPr>
        <p:spPr>
          <a:xfrm>
            <a:off x="3938525" y="5465125"/>
            <a:ext cx="179100" cy="141600"/>
          </a:xfrm>
          <a:prstGeom prst="roundRect">
            <a:avLst>
              <a:gd fmla="val 16667" name="adj"/>
            </a:avLst>
          </a:prstGeom>
          <a:gradFill>
            <a:gsLst>
              <a:gs pos="0">
                <a:srgbClr val="BFBFBF"/>
              </a:gs>
              <a:gs pos="100000">
                <a:srgbClr val="737373"/>
              </a:gs>
            </a:gsLst>
            <a:lin ang="5400012" scaled="0"/>
          </a:gra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p:nvPr/>
        </p:nvSpPr>
        <p:spPr>
          <a:xfrm>
            <a:off x="3668775" y="5625225"/>
            <a:ext cx="448800" cy="216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29"/>
          <p:cNvCxnSpPr/>
          <p:nvPr/>
        </p:nvCxnSpPr>
        <p:spPr>
          <a:xfrm flipH="1" rot="10800000">
            <a:off x="3738425" y="5840625"/>
            <a:ext cx="379200" cy="1500"/>
          </a:xfrm>
          <a:prstGeom prst="straightConnector1">
            <a:avLst/>
          </a:prstGeom>
          <a:noFill/>
          <a:ln cap="flat" cmpd="sng" w="9525">
            <a:solidFill>
              <a:schemeClr val="dk2"/>
            </a:solidFill>
            <a:prstDash val="solid"/>
            <a:round/>
            <a:headEnd len="med" w="med" type="none"/>
            <a:tailEnd len="med" w="med" type="none"/>
          </a:ln>
        </p:spPr>
      </p:cxnSp>
      <p:cxnSp>
        <p:nvCxnSpPr>
          <p:cNvPr id="284" name="Google Shape;284;p29"/>
          <p:cNvCxnSpPr/>
          <p:nvPr/>
        </p:nvCxnSpPr>
        <p:spPr>
          <a:xfrm>
            <a:off x="4115225" y="5623575"/>
            <a:ext cx="0" cy="2148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9"/>
          <p:cNvSpPr/>
          <p:nvPr/>
        </p:nvSpPr>
        <p:spPr>
          <a:xfrm rot="-1679185">
            <a:off x="1610287" y="2919589"/>
            <a:ext cx="8740528" cy="1003324"/>
          </a:xfrm>
          <a:prstGeom prst="roundRect">
            <a:avLst>
              <a:gd fmla="val 50000"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FF0000"/>
                </a:solidFill>
                <a:latin typeface="Nunito"/>
                <a:ea typeface="Nunito"/>
                <a:cs typeface="Nunito"/>
                <a:sym typeface="Nunito"/>
              </a:rPr>
              <a:t>NOT DOING</a:t>
            </a:r>
            <a:endParaRPr sz="4800">
              <a:solidFill>
                <a:srgbClr val="FF0000"/>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Tim Muchai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173" name="Google Shape;173;p2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Business Requirements</a:t>
            </a:r>
            <a:endParaRPr/>
          </a:p>
          <a:p>
            <a:pPr indent="-342900" lvl="0" marL="457200" rtl="0" algn="l">
              <a:spcBef>
                <a:spcPts val="0"/>
              </a:spcBef>
              <a:spcAft>
                <a:spcPts val="0"/>
              </a:spcAft>
              <a:buClr>
                <a:srgbClr val="B7B7B7"/>
              </a:buClr>
              <a:buSzPts val="1800"/>
              <a:buAutoNum type="arabicPeriod"/>
            </a:pPr>
            <a:r>
              <a:rPr lang="en-US">
                <a:solidFill>
                  <a:srgbClr val="B7B7B7"/>
                </a:solidFill>
              </a:rPr>
              <a:t>Software Options</a:t>
            </a:r>
            <a:endParaRPr>
              <a:solidFill>
                <a:srgbClr val="B7B7B7"/>
              </a:solidFill>
            </a:endParaRPr>
          </a:p>
          <a:p>
            <a:pPr indent="-342900" lvl="0" marL="457200" rtl="0" algn="l">
              <a:spcBef>
                <a:spcPts val="0"/>
              </a:spcBef>
              <a:spcAft>
                <a:spcPts val="0"/>
              </a:spcAft>
              <a:buClr>
                <a:srgbClr val="B7B7B7"/>
              </a:buClr>
              <a:buSzPts val="1800"/>
              <a:buAutoNum type="arabicPeriod"/>
            </a:pPr>
            <a:r>
              <a:rPr lang="en-US">
                <a:solidFill>
                  <a:srgbClr val="B7B7B7"/>
                </a:solidFill>
              </a:rPr>
              <a:t>Refilling Canisters</a:t>
            </a:r>
            <a:endParaRPr>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Assumptions</a:t>
            </a:r>
            <a:endParaRPr/>
          </a:p>
        </p:txBody>
      </p:sp>
      <p:sp>
        <p:nvSpPr>
          <p:cNvPr id="180" name="Google Shape;180;p21"/>
          <p:cNvSpPr txBox="1"/>
          <p:nvPr>
            <p:ph idx="1" type="subTitle"/>
          </p:nvPr>
        </p:nvSpPr>
        <p:spPr>
          <a:xfrm>
            <a:off x="458724" y="1294720"/>
            <a:ext cx="11274600" cy="4851900"/>
          </a:xfrm>
          <a:prstGeom prst="rect">
            <a:avLst/>
          </a:prstGeom>
          <a:noFill/>
          <a:ln>
            <a:noFill/>
          </a:ln>
        </p:spPr>
        <p:txBody>
          <a:bodyPr anchorCtr="0" anchor="t" bIns="45700" lIns="91425" spcFirstLastPara="1" rIns="91425" wrap="square" tIns="45700">
            <a:noAutofit/>
          </a:bodyPr>
          <a:lstStyle/>
          <a:p>
            <a:pPr indent="-406400" lvl="0" marL="457200" rtl="0" algn="l">
              <a:lnSpc>
                <a:spcPct val="120000"/>
              </a:lnSpc>
              <a:spcBef>
                <a:spcPts val="0"/>
              </a:spcBef>
              <a:spcAft>
                <a:spcPts val="0"/>
              </a:spcAft>
              <a:buSzPts val="2800"/>
              <a:buChar char="●"/>
            </a:pPr>
            <a:r>
              <a:rPr lang="en-US"/>
              <a:t>We will only have a KOKO Agent (we will not have other agents for the foreseeable future)</a:t>
            </a:r>
            <a:endParaRPr/>
          </a:p>
          <a:p>
            <a:pPr indent="-406400" lvl="0" marL="457200" rtl="0" algn="l">
              <a:spcBef>
                <a:spcPts val="0"/>
              </a:spcBef>
              <a:spcAft>
                <a:spcPts val="0"/>
              </a:spcAft>
              <a:buSzPts val="2800"/>
              <a:buChar char="●"/>
            </a:pPr>
            <a:r>
              <a:rPr lang="en-US"/>
              <a:t>Canister swaps for full canisters only</a:t>
            </a:r>
            <a:endParaRPr/>
          </a:p>
          <a:p>
            <a:pPr indent="-406400" lvl="0" marL="457200" rtl="0" algn="l">
              <a:lnSpc>
                <a:spcPct val="120000"/>
              </a:lnSpc>
              <a:spcBef>
                <a:spcPts val="0"/>
              </a:spcBef>
              <a:spcAft>
                <a:spcPts val="0"/>
              </a:spcAft>
              <a:buSzPts val="2800"/>
              <a:buChar char="●"/>
            </a:pPr>
            <a:r>
              <a:rPr lang="en-US"/>
              <a:t>No need for a KOKOpoint, hence, no KOKOpoints</a:t>
            </a:r>
            <a:endParaRPr/>
          </a:p>
          <a:p>
            <a:pPr indent="-406400" lvl="0" marL="457200" rtl="0" algn="l">
              <a:lnSpc>
                <a:spcPct val="120000"/>
              </a:lnSpc>
              <a:spcBef>
                <a:spcPts val="0"/>
              </a:spcBef>
              <a:spcAft>
                <a:spcPts val="0"/>
              </a:spcAft>
              <a:buSzPts val="2800"/>
              <a:buChar char="●"/>
            </a:pPr>
            <a:r>
              <a:rPr lang="en-US"/>
              <a:t>Rig for refilling canisters in the “</a:t>
            </a:r>
            <a:r>
              <a:rPr lang="en-US"/>
              <a:t>back office</a:t>
            </a:r>
            <a:r>
              <a:rPr lang="en-US"/>
              <a:t>” (manual + pump driven)</a:t>
            </a:r>
            <a:endParaRPr/>
          </a:p>
          <a:p>
            <a:pPr indent="-406400" lvl="0" marL="457200" rtl="0" algn="l">
              <a:lnSpc>
                <a:spcPct val="120000"/>
              </a:lnSpc>
              <a:spcBef>
                <a:spcPts val="0"/>
              </a:spcBef>
              <a:spcAft>
                <a:spcPts val="0"/>
              </a:spcAft>
              <a:buSzPts val="2800"/>
              <a:buChar char="●"/>
            </a:pPr>
            <a:r>
              <a:rPr lang="en-US"/>
              <a:t>Business can run all day offline and data will be eventually available on the system (assume offline first)</a:t>
            </a:r>
            <a:endParaRPr/>
          </a:p>
          <a:p>
            <a:pPr indent="0" lvl="0" marL="457200" rtl="0" algn="l">
              <a:lnSpc>
                <a:spcPct val="120000"/>
              </a:lnSpc>
              <a:spcBef>
                <a:spcPts val="0"/>
              </a:spcBef>
              <a:spcAft>
                <a:spcPts val="0"/>
              </a:spcAft>
              <a:buNone/>
            </a:pPr>
            <a:r>
              <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7" name="Google Shape;187;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Requirements</a:t>
            </a:r>
            <a:endParaRPr/>
          </a:p>
        </p:txBody>
      </p:sp>
      <p:sp>
        <p:nvSpPr>
          <p:cNvPr id="188" name="Google Shape;188;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rtl="0" algn="l">
              <a:lnSpc>
                <a:spcPct val="120000"/>
              </a:lnSpc>
              <a:spcBef>
                <a:spcPts val="0"/>
              </a:spcBef>
              <a:spcAft>
                <a:spcPts val="0"/>
              </a:spcAft>
              <a:buSzPts val="2800"/>
              <a:buAutoNum type="arabicPeriod"/>
            </a:pPr>
            <a:r>
              <a:rPr lang="en-US"/>
              <a:t>We want to be able to know who the customers are</a:t>
            </a:r>
            <a:endParaRPr/>
          </a:p>
          <a:p>
            <a:pPr indent="-406400" lvl="0" marL="457200" rtl="0" algn="l">
              <a:lnSpc>
                <a:spcPct val="120000"/>
              </a:lnSpc>
              <a:spcBef>
                <a:spcPts val="0"/>
              </a:spcBef>
              <a:spcAft>
                <a:spcPts val="0"/>
              </a:spcAft>
              <a:buSzPts val="2800"/>
              <a:buAutoNum type="arabicPeriod"/>
            </a:pPr>
            <a:r>
              <a:rPr lang="en-US"/>
              <a:t>We want to be able to know how much fuel each customer has purchased</a:t>
            </a:r>
            <a:endParaRPr/>
          </a:p>
          <a:p>
            <a:pPr indent="-406400" lvl="0" marL="457200" rtl="0" algn="l">
              <a:lnSpc>
                <a:spcPct val="120000"/>
              </a:lnSpc>
              <a:spcBef>
                <a:spcPts val="0"/>
              </a:spcBef>
              <a:spcAft>
                <a:spcPts val="0"/>
              </a:spcAft>
              <a:buSzPts val="2800"/>
              <a:buAutoNum type="arabicPeriod"/>
            </a:pPr>
            <a:r>
              <a:rPr lang="en-US"/>
              <a:t>We want to be able to know if they have </a:t>
            </a:r>
            <a:r>
              <a:rPr lang="en-US"/>
              <a:t>substituted</a:t>
            </a:r>
            <a:r>
              <a:rPr lang="en-US"/>
              <a:t> their existing fuel source for KOKO</a:t>
            </a:r>
            <a:endParaRPr/>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are not trying to do</a:t>
            </a:r>
            <a:endParaRPr/>
          </a:p>
        </p:txBody>
      </p:sp>
      <p:sp>
        <p:nvSpPr>
          <p:cNvPr id="196" name="Google Shape;196;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US"/>
              <a:t>Expand to UG - this is not the scope of the UG micro pilot. We don’t need all of the awesome tech that we have built and all of the operational teams on the ground in KLA</a:t>
            </a:r>
            <a:endParaRPr/>
          </a:p>
          <a:p>
            <a:pPr indent="-406400" lvl="0" marL="457200" rtl="0" algn="l">
              <a:spcBef>
                <a:spcPts val="0"/>
              </a:spcBef>
              <a:spcAft>
                <a:spcPts val="0"/>
              </a:spcAft>
              <a:buSzPts val="2800"/>
              <a:buAutoNum type="arabicPeriod"/>
            </a:pPr>
            <a:r>
              <a:rPr lang="en-US"/>
              <a:t>Showcase our technology working at scale - We have a pretty good example and showcase of this in Nairobi, it is not worth the effort to do it. </a:t>
            </a:r>
            <a:endParaRPr/>
          </a:p>
          <a:p>
            <a:pPr indent="-406400" lvl="0" marL="457200" rtl="0" algn="l">
              <a:spcBef>
                <a:spcPts val="0"/>
              </a:spcBef>
              <a:spcAft>
                <a:spcPts val="0"/>
              </a:spcAft>
              <a:buSzPts val="2800"/>
              <a:buAutoNum type="arabicPeriod"/>
            </a:pPr>
            <a:r>
              <a:rPr lang="en-US"/>
              <a:t>Achieve operational efficiencies - we know that by largely deploying the NBO model in KLA we can get </a:t>
            </a:r>
            <a:r>
              <a:rPr lang="en-US"/>
              <a:t>a lot</a:t>
            </a:r>
            <a:r>
              <a:rPr lang="en-US"/>
              <a:t> of efficiencies. In any case the largest cost of the pilot will be the fuel subsidy cost.</a:t>
            </a:r>
            <a:endParaRPr/>
          </a:p>
        </p:txBody>
      </p:sp>
      <p:sp>
        <p:nvSpPr>
          <p:cNvPr id="197" name="Google Shape;19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3" name="Google Shape;203;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204" name="Google Shape;204;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Clr>
                <a:srgbClr val="B7B7B7"/>
              </a:buClr>
              <a:buSzPts val="1800"/>
              <a:buAutoNum type="arabicPeriod"/>
            </a:pPr>
            <a:r>
              <a:rPr lang="en-US">
                <a:solidFill>
                  <a:srgbClr val="B7B7B7"/>
                </a:solidFill>
              </a:rPr>
              <a:t>Business Requirements</a:t>
            </a:r>
            <a:endParaRPr>
              <a:solidFill>
                <a:srgbClr val="B7B7B7"/>
              </a:solidFill>
            </a:endParaRPr>
          </a:p>
          <a:p>
            <a:pPr indent="-342900" lvl="0" marL="457200" rtl="0" algn="l">
              <a:spcBef>
                <a:spcPts val="0"/>
              </a:spcBef>
              <a:spcAft>
                <a:spcPts val="0"/>
              </a:spcAft>
              <a:buSzPts val="1800"/>
              <a:buAutoNum type="arabicPeriod"/>
            </a:pPr>
            <a:r>
              <a:rPr lang="en-US"/>
              <a:t>Software Options</a:t>
            </a:r>
            <a:endParaRPr/>
          </a:p>
          <a:p>
            <a:pPr indent="-342900" lvl="0" marL="457200" rtl="0" algn="l">
              <a:spcBef>
                <a:spcPts val="0"/>
              </a:spcBef>
              <a:spcAft>
                <a:spcPts val="0"/>
              </a:spcAft>
              <a:buClr>
                <a:srgbClr val="B7B7B7"/>
              </a:buClr>
              <a:buSzPts val="1800"/>
              <a:buAutoNum type="arabicPeriod"/>
            </a:pPr>
            <a:r>
              <a:rPr lang="en-US">
                <a:solidFill>
                  <a:srgbClr val="B7B7B7"/>
                </a:solidFill>
              </a:rPr>
              <a:t>Refilling Canisters</a:t>
            </a:r>
            <a:endParaRPr>
              <a:solidFill>
                <a:srgbClr val="B7B7B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Software Options</a:t>
            </a:r>
            <a:endParaRPr/>
          </a:p>
        </p:txBody>
      </p:sp>
      <p:sp>
        <p:nvSpPr>
          <p:cNvPr id="211" name="Google Shape;211;p25"/>
          <p:cNvSpPr txBox="1"/>
          <p:nvPr>
            <p:ph idx="1" type="subTitle"/>
          </p:nvPr>
        </p:nvSpPr>
        <p:spPr>
          <a:xfrm>
            <a:off x="458725" y="4131775"/>
            <a:ext cx="2890200" cy="205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Google Form to record transactions and sales</a:t>
            </a:r>
            <a:endParaRPr sz="1800"/>
          </a:p>
          <a:p>
            <a:pPr indent="0" lvl="0" marL="0" rtl="0" algn="l">
              <a:spcBef>
                <a:spcPts val="1000"/>
              </a:spcBef>
              <a:spcAft>
                <a:spcPts val="0"/>
              </a:spcAft>
              <a:buNone/>
            </a:pPr>
            <a:r>
              <a:rPr lang="en-US" sz="1800"/>
              <a:t>Google sheets backend to store the info and perform analysis</a:t>
            </a:r>
            <a:endParaRPr sz="1800"/>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3" name="Google Shape;213;p25"/>
          <p:cNvSpPr txBox="1"/>
          <p:nvPr>
            <p:ph idx="1" type="subTitle"/>
          </p:nvPr>
        </p:nvSpPr>
        <p:spPr>
          <a:xfrm>
            <a:off x="4205225" y="4134324"/>
            <a:ext cx="2890200" cy="205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Front end android app to record transactions and sales</a:t>
            </a:r>
            <a:endParaRPr sz="1800"/>
          </a:p>
          <a:p>
            <a:pPr indent="0" lvl="0" marL="0" rtl="0" algn="l">
              <a:spcBef>
                <a:spcPts val="1000"/>
              </a:spcBef>
              <a:spcAft>
                <a:spcPts val="0"/>
              </a:spcAft>
              <a:buNone/>
            </a:pPr>
            <a:r>
              <a:rPr lang="en-US" sz="1800"/>
              <a:t>Simple dedicated backend data store</a:t>
            </a:r>
            <a:endParaRPr sz="1800"/>
          </a:p>
        </p:txBody>
      </p:sp>
      <p:sp>
        <p:nvSpPr>
          <p:cNvPr id="214" name="Google Shape;214;p25"/>
          <p:cNvSpPr txBox="1"/>
          <p:nvPr>
            <p:ph idx="1" type="subTitle"/>
          </p:nvPr>
        </p:nvSpPr>
        <p:spPr>
          <a:xfrm>
            <a:off x="8310150" y="4134324"/>
            <a:ext cx="2890200" cy="205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solidFill>
                  <a:srgbClr val="B7B7B7"/>
                </a:solidFill>
              </a:rPr>
              <a:t>Front end android app to record transactions and sales</a:t>
            </a:r>
            <a:endParaRPr sz="1800">
              <a:solidFill>
                <a:srgbClr val="B7B7B7"/>
              </a:solidFill>
            </a:endParaRPr>
          </a:p>
          <a:p>
            <a:pPr indent="0" lvl="0" marL="0" rtl="0" algn="l">
              <a:spcBef>
                <a:spcPts val="1000"/>
              </a:spcBef>
              <a:spcAft>
                <a:spcPts val="0"/>
              </a:spcAft>
              <a:buNone/>
            </a:pPr>
            <a:r>
              <a:rPr lang="en-US" sz="1800">
                <a:solidFill>
                  <a:srgbClr val="B7B7B7"/>
                </a:solidFill>
              </a:rPr>
              <a:t>Odoo // KOKO core as backend data store</a:t>
            </a:r>
            <a:endParaRPr sz="1800">
              <a:solidFill>
                <a:srgbClr val="B7B7B7"/>
              </a:solidFill>
            </a:endParaRPr>
          </a:p>
        </p:txBody>
      </p:sp>
      <p:pic>
        <p:nvPicPr>
          <p:cNvPr id="215" name="Google Shape;215;p25"/>
          <p:cNvPicPr preferRelativeResize="0"/>
          <p:nvPr/>
        </p:nvPicPr>
        <p:blipFill>
          <a:blip r:embed="rId3">
            <a:alphaModFix/>
          </a:blip>
          <a:stretch>
            <a:fillRect/>
          </a:stretch>
        </p:blipFill>
        <p:spPr>
          <a:xfrm>
            <a:off x="1447375" y="1239775"/>
            <a:ext cx="912875" cy="912875"/>
          </a:xfrm>
          <a:prstGeom prst="rect">
            <a:avLst/>
          </a:prstGeom>
          <a:noFill/>
          <a:ln>
            <a:noFill/>
          </a:ln>
        </p:spPr>
      </p:pic>
      <p:pic>
        <p:nvPicPr>
          <p:cNvPr id="216" name="Google Shape;216;p25"/>
          <p:cNvPicPr preferRelativeResize="0"/>
          <p:nvPr/>
        </p:nvPicPr>
        <p:blipFill>
          <a:blip r:embed="rId4">
            <a:alphaModFix/>
          </a:blip>
          <a:stretch>
            <a:fillRect/>
          </a:stretch>
        </p:blipFill>
        <p:spPr>
          <a:xfrm>
            <a:off x="685836" y="2613250"/>
            <a:ext cx="2435976" cy="1363100"/>
          </a:xfrm>
          <a:prstGeom prst="rect">
            <a:avLst/>
          </a:prstGeom>
          <a:noFill/>
          <a:ln>
            <a:noFill/>
          </a:ln>
        </p:spPr>
      </p:pic>
      <p:sp>
        <p:nvSpPr>
          <p:cNvPr id="217" name="Google Shape;217;p25"/>
          <p:cNvSpPr/>
          <p:nvPr/>
        </p:nvSpPr>
        <p:spPr>
          <a:xfrm>
            <a:off x="1833013" y="2203550"/>
            <a:ext cx="141600" cy="358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25"/>
          <p:cNvCxnSpPr/>
          <p:nvPr/>
        </p:nvCxnSpPr>
        <p:spPr>
          <a:xfrm>
            <a:off x="3707275" y="1664208"/>
            <a:ext cx="0" cy="44241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5"/>
          <p:cNvCxnSpPr/>
          <p:nvPr/>
        </p:nvCxnSpPr>
        <p:spPr>
          <a:xfrm>
            <a:off x="7831075" y="1661700"/>
            <a:ext cx="0" cy="442410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25"/>
          <p:cNvSpPr/>
          <p:nvPr/>
        </p:nvSpPr>
        <p:spPr>
          <a:xfrm>
            <a:off x="405625" y="1207450"/>
            <a:ext cx="426900" cy="426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1800"/>
              <a:t>A</a:t>
            </a:r>
            <a:endParaRPr b="1" sz="1800"/>
          </a:p>
        </p:txBody>
      </p:sp>
      <p:sp>
        <p:nvSpPr>
          <p:cNvPr id="221" name="Google Shape;221;p25"/>
          <p:cNvSpPr/>
          <p:nvPr/>
        </p:nvSpPr>
        <p:spPr>
          <a:xfrm>
            <a:off x="3778325" y="1831525"/>
            <a:ext cx="426900" cy="426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1800"/>
              <a:t>B</a:t>
            </a:r>
            <a:endParaRPr b="1" sz="1800"/>
          </a:p>
        </p:txBody>
      </p:sp>
      <p:sp>
        <p:nvSpPr>
          <p:cNvPr id="222" name="Google Shape;222;p25"/>
          <p:cNvSpPr/>
          <p:nvPr/>
        </p:nvSpPr>
        <p:spPr>
          <a:xfrm>
            <a:off x="7883250" y="2710275"/>
            <a:ext cx="426900" cy="426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US" sz="1800"/>
              <a:t>C</a:t>
            </a:r>
            <a:endParaRPr b="1" sz="1800"/>
          </a:p>
        </p:txBody>
      </p:sp>
      <p:pic>
        <p:nvPicPr>
          <p:cNvPr id="223" name="Google Shape;223;p25"/>
          <p:cNvPicPr preferRelativeResize="0"/>
          <p:nvPr/>
        </p:nvPicPr>
        <p:blipFill>
          <a:blip r:embed="rId5">
            <a:alphaModFix/>
          </a:blip>
          <a:stretch>
            <a:fillRect/>
          </a:stretch>
        </p:blipFill>
        <p:spPr>
          <a:xfrm>
            <a:off x="8927850" y="1239768"/>
            <a:ext cx="1955453" cy="2954181"/>
          </a:xfrm>
          <a:prstGeom prst="rect">
            <a:avLst/>
          </a:prstGeom>
          <a:noFill/>
          <a:ln>
            <a:noFill/>
          </a:ln>
        </p:spPr>
      </p:pic>
      <p:sp>
        <p:nvSpPr>
          <p:cNvPr id="224" name="Google Shape;224;p25"/>
          <p:cNvSpPr/>
          <p:nvPr/>
        </p:nvSpPr>
        <p:spPr>
          <a:xfrm rot="-1679199">
            <a:off x="8076440" y="3488402"/>
            <a:ext cx="3899069" cy="775712"/>
          </a:xfrm>
          <a:prstGeom prst="roundRect">
            <a:avLst>
              <a:gd fmla="val 50000" name="adj"/>
            </a:avLst>
          </a:prstGeom>
          <a:noFill/>
          <a:ln cap="flat" cmpd="sng" w="3810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solidFill>
                  <a:srgbClr val="FF0000"/>
                </a:solidFill>
                <a:latin typeface="Nunito"/>
                <a:ea typeface="Nunito"/>
                <a:cs typeface="Nunito"/>
                <a:sym typeface="Nunito"/>
              </a:rPr>
              <a:t>NOT DOING</a:t>
            </a:r>
            <a:endParaRPr sz="3000">
              <a:solidFill>
                <a:srgbClr val="FF0000"/>
              </a:solidFill>
              <a:latin typeface="Nunito"/>
              <a:ea typeface="Nunito"/>
              <a:cs typeface="Nunito"/>
              <a:sym typeface="Nunito"/>
            </a:endParaRPr>
          </a:p>
        </p:txBody>
      </p:sp>
      <p:pic>
        <p:nvPicPr>
          <p:cNvPr id="225" name="Google Shape;225;p25"/>
          <p:cNvPicPr preferRelativeResize="0"/>
          <p:nvPr/>
        </p:nvPicPr>
        <p:blipFill>
          <a:blip r:embed="rId6">
            <a:alphaModFix/>
          </a:blip>
          <a:stretch>
            <a:fillRect/>
          </a:stretch>
        </p:blipFill>
        <p:spPr>
          <a:xfrm>
            <a:off x="4357625" y="1027743"/>
            <a:ext cx="3170233" cy="2954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Requirements for option B</a:t>
            </a:r>
            <a:endParaRPr/>
          </a:p>
        </p:txBody>
      </p:sp>
      <p:sp>
        <p:nvSpPr>
          <p:cNvPr id="232" name="Google Shape;232;p26"/>
          <p:cNvSpPr txBox="1"/>
          <p:nvPr>
            <p:ph idx="1" type="subTitle"/>
          </p:nvPr>
        </p:nvSpPr>
        <p:spPr>
          <a:xfrm>
            <a:off x="458699" y="12943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Requirements Doc ⇒ </a:t>
            </a:r>
            <a:r>
              <a:rPr lang="en-US" sz="1100" u="sng">
                <a:solidFill>
                  <a:schemeClr val="hlink"/>
                </a:solidFill>
                <a:latin typeface="Arial"/>
                <a:ea typeface="Arial"/>
                <a:cs typeface="Arial"/>
                <a:sym typeface="Arial"/>
                <a:hlinkClick r:id="rId3"/>
              </a:rPr>
              <a:t>https://docs.google.com/document/d/1TYvNbu-RFfrU_kiKSkmNIdTtgxXB79akdUUunkjo674/edit</a:t>
            </a:r>
            <a:r>
              <a:rPr lang="en-US"/>
              <a:t> </a:t>
            </a:r>
            <a:endParaRPr/>
          </a:p>
          <a:p>
            <a:pPr indent="0" lvl="0" marL="0" rtl="0" algn="l">
              <a:spcBef>
                <a:spcPts val="1000"/>
              </a:spcBef>
              <a:spcAft>
                <a:spcPts val="0"/>
              </a:spcAft>
              <a:buNone/>
            </a:pPr>
            <a:r>
              <a:rPr lang="en-US"/>
              <a:t>User journey flow ⇒ </a:t>
            </a:r>
            <a:r>
              <a:rPr lang="en-US" sz="1100" u="sng">
                <a:solidFill>
                  <a:schemeClr val="hlink"/>
                </a:solidFill>
                <a:latin typeface="Arial"/>
                <a:ea typeface="Arial"/>
                <a:cs typeface="Arial"/>
                <a:sym typeface="Arial"/>
                <a:hlinkClick r:id="rId4"/>
              </a:rPr>
              <a:t>https://drive.google.com/open?id=1-qy1zdD7-i0PvBvbi0QX8Jz_nsuHW5lu</a:t>
            </a:r>
            <a:r>
              <a:rPr lang="en-US"/>
              <a:t> </a:t>
            </a:r>
            <a:endParaRPr/>
          </a:p>
          <a:p>
            <a:pPr indent="0" lvl="0" marL="0" rtl="0" algn="l">
              <a:spcBef>
                <a:spcPts val="1000"/>
              </a:spcBef>
              <a:spcAft>
                <a:spcPts val="0"/>
              </a:spcAft>
              <a:buNone/>
            </a:pPr>
            <a:r>
              <a:rPr lang="en-US"/>
              <a:t>Mocks for the UI ⇒</a:t>
            </a:r>
            <a:endParaRPr/>
          </a:p>
          <a:p>
            <a:pPr indent="0" lvl="0" marL="0" rtl="0" algn="l">
              <a:spcBef>
                <a:spcPts val="1000"/>
              </a:spcBef>
              <a:spcAft>
                <a:spcPts val="0"/>
              </a:spcAft>
              <a:buNone/>
            </a:pPr>
            <a:r>
              <a:rPr lang="en-US"/>
              <a:t>Estimates ⇒ </a:t>
            </a:r>
            <a:endParaRPr/>
          </a:p>
        </p:txBody>
      </p:sp>
      <p:sp>
        <p:nvSpPr>
          <p:cNvPr id="233" name="Google Shape;233;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9" name="Google Shape;239;p27"/>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Contents</a:t>
            </a:r>
            <a:endParaRPr/>
          </a:p>
        </p:txBody>
      </p:sp>
      <p:sp>
        <p:nvSpPr>
          <p:cNvPr id="240" name="Google Shape;240;p27"/>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Clr>
                <a:srgbClr val="B7B7B7"/>
              </a:buClr>
              <a:buSzPts val="1800"/>
              <a:buAutoNum type="arabicPeriod"/>
            </a:pPr>
            <a:r>
              <a:rPr lang="en-US">
                <a:solidFill>
                  <a:srgbClr val="B7B7B7"/>
                </a:solidFill>
              </a:rPr>
              <a:t>Business Requirements</a:t>
            </a:r>
            <a:endParaRPr>
              <a:solidFill>
                <a:srgbClr val="B7B7B7"/>
              </a:solidFill>
            </a:endParaRPr>
          </a:p>
          <a:p>
            <a:pPr indent="-342900" lvl="0" marL="457200" rtl="0" algn="l">
              <a:spcBef>
                <a:spcPts val="0"/>
              </a:spcBef>
              <a:spcAft>
                <a:spcPts val="0"/>
              </a:spcAft>
              <a:buClr>
                <a:srgbClr val="B7B7B7"/>
              </a:buClr>
              <a:buSzPts val="1800"/>
              <a:buAutoNum type="arabicPeriod"/>
            </a:pPr>
            <a:r>
              <a:rPr lang="en-US">
                <a:solidFill>
                  <a:srgbClr val="B7B7B7"/>
                </a:solidFill>
              </a:rPr>
              <a:t>Software Options</a:t>
            </a:r>
            <a:endParaRPr>
              <a:solidFill>
                <a:srgbClr val="B7B7B7"/>
              </a:solidFill>
            </a:endParaRPr>
          </a:p>
          <a:p>
            <a:pPr indent="-342900" lvl="0" marL="457200" rtl="0" algn="l">
              <a:spcBef>
                <a:spcPts val="0"/>
              </a:spcBef>
              <a:spcAft>
                <a:spcPts val="0"/>
              </a:spcAft>
              <a:buSzPts val="1800"/>
              <a:buAutoNum type="arabicPeriod"/>
            </a:pPr>
            <a:r>
              <a:rPr lang="en-US"/>
              <a:t>Refilling Canisters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